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416" r:id="rId4"/>
    <p:sldId id="417" r:id="rId5"/>
    <p:sldId id="427" r:id="rId6"/>
    <p:sldId id="428" r:id="rId7"/>
    <p:sldId id="421" r:id="rId8"/>
    <p:sldId id="418" r:id="rId9"/>
    <p:sldId id="419" r:id="rId10"/>
    <p:sldId id="429" r:id="rId11"/>
    <p:sldId id="420" r:id="rId12"/>
    <p:sldId id="422" r:id="rId13"/>
    <p:sldId id="424" r:id="rId14"/>
    <p:sldId id="425" r:id="rId15"/>
    <p:sldId id="423" r:id="rId16"/>
  </p:sldIdLst>
  <p:sldSz cx="12192000" cy="6858000"/>
  <p:notesSz cx="6858000" cy="99472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83"/>
  </p:normalViewPr>
  <p:slideViewPr>
    <p:cSldViewPr snapToGrid="0" showGuides="1">
      <p:cViewPr varScale="1">
        <p:scale>
          <a:sx n="57" d="100"/>
          <a:sy n="57" d="100"/>
        </p:scale>
        <p:origin x="292" y="4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87CBC-DD9A-48ED-B137-16B2F46BA4BB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15F59-B95F-4B65-BEEE-F9742B4F16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7F99B-06E1-42C9-B451-A726A3C96C71}" type="datetimeFigureOut">
              <a:rPr lang="zh-CN" altLang="en-US" smtClean="0"/>
              <a:t>2024/12/23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2AD54-D3F9-4CC1-8A75-BF80CAA8E8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account.quxuanshu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446663"/>
            <a:ext cx="12192000" cy="232012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>
                <a:solidFill>
                  <a:schemeClr val="bg1"/>
                </a:solidFill>
              </a:rPr>
              <a:t>高校教材征订教师平台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zh-CN" altLang="en-US" dirty="0">
                <a:solidFill>
                  <a:schemeClr val="bg1"/>
                </a:solidFill>
              </a:rPr>
              <a:t>“趣选书” 操作手册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dirty="0">
                <a:solidFill>
                  <a:schemeClr val="bg1"/>
                </a:solidFill>
              </a:rPr>
              <a:t>   </a:t>
            </a:r>
            <a:r>
              <a:rPr lang="zh-CN" altLang="en-US" sz="2400" dirty="0">
                <a:solidFill>
                  <a:schemeClr val="bg1"/>
                </a:solidFill>
                <a:latin typeface="Calibri" panose="020F0502020204030204"/>
                <a:cs typeface="+mn-cs"/>
              </a:rPr>
              <a:t>网址：</a:t>
            </a:r>
            <a:r>
              <a:rPr lang="en-US" altLang="zh-CN" sz="2400" dirty="0">
                <a:hlinkClick r:id="rId2"/>
              </a:rPr>
              <a:t>http://account.quxuanshu.com/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6" name="logoqxs.png" descr="logoqx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907" y="6075871"/>
            <a:ext cx="2378928" cy="60960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000">
                <a:latin typeface="+mn-ea"/>
                <a:ea typeface="+mn-ea"/>
                <a:cs typeface="+mn-ea"/>
              </a:rPr>
              <a:t>8.</a:t>
            </a:r>
            <a:r>
              <a:rPr lang="zh-CN" altLang="en-US" sz="2000">
                <a:latin typeface="+mn-ea"/>
                <a:ea typeface="+mn-ea"/>
                <a:cs typeface="+mn-ea"/>
              </a:rPr>
              <a:t>指定教材</a:t>
            </a:r>
            <a:r>
              <a:rPr lang="en-US" altLang="zh-CN" sz="2000">
                <a:latin typeface="+mn-ea"/>
                <a:ea typeface="+mn-ea"/>
                <a:cs typeface="+mn-ea"/>
              </a:rPr>
              <a:t>--</a:t>
            </a:r>
            <a:r>
              <a:rPr lang="zh-CN" altLang="en-US" sz="2000">
                <a:latin typeface="+mn-ea"/>
                <a:ea typeface="+mn-ea"/>
                <a:cs typeface="+mn-ea"/>
              </a:rPr>
              <a:t>教材用途：</a:t>
            </a:r>
            <a:br>
              <a:rPr lang="zh-CN" altLang="en-US" sz="2000">
                <a:latin typeface="+mn-ea"/>
                <a:ea typeface="+mn-ea"/>
                <a:cs typeface="+mn-ea"/>
              </a:rPr>
            </a:br>
            <a:r>
              <a:rPr lang="zh-CN" altLang="en-US" sz="2000">
                <a:latin typeface="+mn-ea"/>
                <a:ea typeface="+mn-ea"/>
                <a:cs typeface="+mn-ea"/>
              </a:rPr>
              <a:t>  </a:t>
            </a:r>
            <a:r>
              <a:rPr lang="en-US" altLang="zh-CN" sz="2000">
                <a:latin typeface="+mn-ea"/>
                <a:ea typeface="+mn-ea"/>
                <a:cs typeface="+mn-ea"/>
              </a:rPr>
              <a:t>8.1 </a:t>
            </a:r>
            <a:r>
              <a:rPr lang="zh-CN" altLang="en-US" sz="2000">
                <a:latin typeface="+mn-ea"/>
                <a:ea typeface="+mn-ea"/>
                <a:cs typeface="+mn-ea"/>
              </a:rPr>
              <a:t>指定教材后可以选择教材用途，该教材是用于</a:t>
            </a:r>
            <a:r>
              <a:rPr lang="en-US" altLang="zh-CN" sz="2000">
                <a:latin typeface="+mn-ea"/>
                <a:ea typeface="+mn-ea"/>
                <a:cs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</a:rPr>
              <a:t>学生</a:t>
            </a:r>
            <a:r>
              <a:rPr lang="en-US" altLang="zh-CN" sz="2000">
                <a:latin typeface="+mn-ea"/>
                <a:ea typeface="+mn-ea"/>
                <a:cs typeface="+mn-ea"/>
              </a:rPr>
              <a:t>/</a:t>
            </a:r>
            <a:r>
              <a:rPr lang="zh-CN" altLang="en-US" sz="2000">
                <a:latin typeface="+mn-ea"/>
                <a:ea typeface="+mn-ea"/>
                <a:cs typeface="+mn-ea"/>
              </a:rPr>
              <a:t>教师用书</a:t>
            </a:r>
            <a:r>
              <a:rPr lang="en-US" altLang="zh-CN" sz="2000">
                <a:latin typeface="+mn-ea"/>
                <a:ea typeface="+mn-ea"/>
                <a:cs typeface="+mn-ea"/>
              </a:rPr>
              <a:t>”</a:t>
            </a:r>
            <a:r>
              <a:rPr lang="zh-CN" altLang="en-US" sz="2000">
                <a:latin typeface="+mn-ea"/>
                <a:ea typeface="+mn-ea"/>
                <a:cs typeface="+mn-ea"/>
              </a:rPr>
              <a:t>，</a:t>
            </a:r>
            <a:r>
              <a:rPr lang="en-US" altLang="zh-CN" sz="2000">
                <a:latin typeface="+mn-ea"/>
                <a:ea typeface="+mn-ea"/>
                <a:cs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</a:rPr>
              <a:t>学生用书</a:t>
            </a:r>
            <a:r>
              <a:rPr lang="en-US" altLang="zh-CN" sz="2000">
                <a:latin typeface="+mn-ea"/>
                <a:ea typeface="+mn-ea"/>
                <a:cs typeface="+mn-ea"/>
              </a:rPr>
              <a:t>”</a:t>
            </a:r>
            <a:r>
              <a:rPr lang="zh-CN" altLang="en-US" sz="2000">
                <a:latin typeface="+mn-ea"/>
                <a:ea typeface="+mn-ea"/>
                <a:cs typeface="+mn-ea"/>
              </a:rPr>
              <a:t>，</a:t>
            </a:r>
            <a:r>
              <a:rPr lang="en-US" altLang="zh-CN" sz="2000">
                <a:latin typeface="+mn-ea"/>
                <a:ea typeface="+mn-ea"/>
                <a:cs typeface="+mn-ea"/>
                <a:sym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</a:rPr>
              <a:t>教师用书</a:t>
            </a:r>
            <a:r>
              <a:rPr lang="en-US" altLang="zh-CN" sz="2000">
                <a:latin typeface="+mn-ea"/>
                <a:ea typeface="+mn-ea"/>
                <a:cs typeface="+mn-ea"/>
              </a:rPr>
              <a:t>”</a:t>
            </a:r>
            <a:r>
              <a:rPr lang="zh-CN" altLang="en-US" sz="2000">
                <a:latin typeface="+mn-ea"/>
                <a:ea typeface="+mn-ea"/>
                <a:cs typeface="+mn-ea"/>
              </a:rPr>
              <a:t>，只能三选一；</a:t>
            </a:r>
            <a:br>
              <a:rPr lang="zh-CN" altLang="en-US" sz="2000">
                <a:latin typeface="+mn-ea"/>
                <a:ea typeface="+mn-ea"/>
                <a:cs typeface="+mn-ea"/>
              </a:rPr>
            </a:br>
            <a:r>
              <a:rPr lang="zh-CN" altLang="en-US" sz="2000">
                <a:latin typeface="+mn-ea"/>
                <a:ea typeface="+mn-ea"/>
                <a:cs typeface="+mn-ea"/>
              </a:rPr>
              <a:t>  </a:t>
            </a:r>
            <a:r>
              <a:rPr lang="en-US" altLang="zh-CN" sz="2000">
                <a:latin typeface="+mn-ea"/>
                <a:ea typeface="+mn-ea"/>
                <a:cs typeface="+mn-ea"/>
              </a:rPr>
              <a:t>8.2 </a:t>
            </a:r>
            <a:r>
              <a:rPr lang="zh-CN" altLang="en-US" sz="2000">
                <a:latin typeface="+mn-ea"/>
                <a:ea typeface="+mn-ea"/>
                <a:cs typeface="+mn-ea"/>
              </a:rPr>
              <a:t>教材用途选择</a:t>
            </a:r>
            <a:r>
              <a:rPr lang="en-US" altLang="zh-CN" sz="2000">
                <a:latin typeface="+mn-ea"/>
                <a:ea typeface="+mn-ea"/>
                <a:cs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  <a:sym typeface="+mn-ea"/>
              </a:rPr>
              <a:t>学生</a:t>
            </a:r>
            <a:r>
              <a:rPr lang="en-US" altLang="zh-CN" sz="2000">
                <a:latin typeface="+mn-ea"/>
                <a:ea typeface="+mn-ea"/>
                <a:cs typeface="+mn-ea"/>
                <a:sym typeface="+mn-ea"/>
              </a:rPr>
              <a:t>/</a:t>
            </a:r>
            <a:r>
              <a:rPr lang="zh-CN" altLang="en-US" sz="2000">
                <a:latin typeface="+mn-ea"/>
                <a:ea typeface="+mn-ea"/>
                <a:cs typeface="+mn-ea"/>
                <a:sym typeface="+mn-ea"/>
              </a:rPr>
              <a:t>教师用书</a:t>
            </a:r>
            <a:r>
              <a:rPr lang="en-US" altLang="zh-CN" sz="2000"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2000">
                <a:latin typeface="+mn-ea"/>
                <a:ea typeface="+mn-ea"/>
                <a:cs typeface="+mn-ea"/>
                <a:sym typeface="+mn-ea"/>
              </a:rPr>
              <a:t>或</a:t>
            </a:r>
            <a:r>
              <a:rPr lang="en-US" altLang="zh-CN" sz="2000">
                <a:latin typeface="+mn-ea"/>
                <a:ea typeface="+mn-ea"/>
                <a:cs typeface="+mn-ea"/>
                <a:sym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  <a:sym typeface="+mn-ea"/>
              </a:rPr>
              <a:t>教师用书</a:t>
            </a:r>
            <a:r>
              <a:rPr lang="en-US" altLang="zh-CN" sz="2000">
                <a:latin typeface="+mn-ea"/>
                <a:ea typeface="+mn-ea"/>
                <a:cs typeface="+mn-ea"/>
                <a:sym typeface="+mn-ea"/>
              </a:rPr>
              <a:t>”,</a:t>
            </a:r>
            <a:r>
              <a:rPr lang="zh-CN" altLang="en-US" sz="2000">
                <a:latin typeface="+mn-ea"/>
                <a:ea typeface="+mn-ea"/>
                <a:cs typeface="+mn-ea"/>
                <a:sym typeface="+mn-ea"/>
              </a:rPr>
              <a:t>可修改教师订数；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445" y="1918970"/>
            <a:ext cx="9897110" cy="474535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4000" b="1"/>
              <a:t>二、开课计划</a:t>
            </a:r>
            <a:br>
              <a:rPr lang="zh-CN" altLang="en-US" sz="4000" b="1"/>
            </a:br>
            <a:r>
              <a:rPr lang="zh-CN" altLang="en-US" sz="4000" b="1"/>
              <a:t>  </a:t>
            </a:r>
            <a:r>
              <a:rPr lang="zh-CN" altLang="en-US" sz="2000">
                <a:latin typeface="+mn-ea"/>
                <a:ea typeface="+mn-ea"/>
              </a:rPr>
              <a:t>开课计划：可根据学期，所在院系，课程名称字段查询</a:t>
            </a:r>
            <a:br>
              <a:rPr lang="zh-CN" altLang="en-US" sz="2000">
                <a:latin typeface="+mn-ea"/>
                <a:ea typeface="+mn-ea"/>
              </a:rPr>
            </a:br>
            <a:r>
              <a:rPr lang="zh-CN" altLang="en-US" sz="2000">
                <a:latin typeface="+mn-ea"/>
                <a:ea typeface="+mn-ea"/>
              </a:rPr>
              <a:t>  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15" y="1691640"/>
            <a:ext cx="11049000" cy="48088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/>
              <a:t>三、教师用书</a:t>
            </a:r>
            <a:br>
              <a:rPr lang="zh-CN" altLang="en-US" sz="4000"/>
            </a:br>
            <a:r>
              <a:rPr lang="zh-CN" altLang="en-US" sz="4000"/>
              <a:t>  </a:t>
            </a:r>
            <a:r>
              <a:rPr lang="zh-CN" altLang="en-US" sz="2000"/>
              <a:t>课程指定的教材审核通过的状态，管理员生成教师订单后，教师用书才会显示相关数据；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1781810"/>
            <a:ext cx="11107420" cy="483806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3790"/>
          </a:xfrm>
        </p:spPr>
        <p:txBody>
          <a:bodyPr>
            <a:normAutofit fontScale="90000"/>
          </a:bodyPr>
          <a:lstStyle/>
          <a:p>
            <a:r>
              <a:rPr lang="zh-CN" altLang="en-US" sz="4000"/>
              <a:t>四、教材库</a:t>
            </a:r>
            <a:br>
              <a:rPr lang="zh-CN" altLang="en-US" sz="4000"/>
            </a:br>
            <a:r>
              <a:rPr lang="zh-CN" altLang="en-US" sz="4000"/>
              <a:t>  </a:t>
            </a:r>
            <a:r>
              <a:rPr lang="zh-CN" altLang="en-US" sz="2000">
                <a:latin typeface="+mn-ea"/>
                <a:ea typeface="+mn-ea"/>
                <a:cs typeface="+mn-ea"/>
              </a:rPr>
              <a:t>可选择</a:t>
            </a:r>
            <a:r>
              <a:rPr lang="en-US" altLang="zh-CN" sz="2000">
                <a:latin typeface="+mn-ea"/>
                <a:ea typeface="+mn-ea"/>
                <a:cs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</a:rPr>
              <a:t>学校教材</a:t>
            </a:r>
            <a:r>
              <a:rPr lang="en-US" altLang="zh-CN" sz="2000">
                <a:latin typeface="+mn-ea"/>
                <a:ea typeface="+mn-ea"/>
                <a:cs typeface="+mn-ea"/>
              </a:rPr>
              <a:t>”</a:t>
            </a:r>
            <a:r>
              <a:rPr lang="zh-CN" altLang="en-US" sz="2000">
                <a:latin typeface="+mn-ea"/>
                <a:ea typeface="+mn-ea"/>
                <a:cs typeface="+mn-ea"/>
              </a:rPr>
              <a:t>库或者</a:t>
            </a:r>
            <a:r>
              <a:rPr lang="en-US" altLang="zh-CN" sz="2000">
                <a:latin typeface="+mn-ea"/>
                <a:ea typeface="+mn-ea"/>
                <a:cs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</a:rPr>
              <a:t>趣选书教材</a:t>
            </a:r>
            <a:r>
              <a:rPr lang="en-US" altLang="zh-CN" sz="2000">
                <a:latin typeface="+mn-ea"/>
                <a:ea typeface="+mn-ea"/>
                <a:cs typeface="+mn-ea"/>
              </a:rPr>
              <a:t>”</a:t>
            </a:r>
            <a:r>
              <a:rPr lang="zh-CN" altLang="en-US" sz="2000">
                <a:latin typeface="+mn-ea"/>
                <a:ea typeface="+mn-ea"/>
                <a:cs typeface="+mn-ea"/>
              </a:rPr>
              <a:t>库（二选一），进行查看教材数据，或者根据搜索条件查询教材；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065" y="1691005"/>
            <a:ext cx="10633710" cy="516699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五、个人信息</a:t>
            </a:r>
            <a:br>
              <a:rPr lang="zh-CN" altLang="en-US" sz="4000"/>
            </a:br>
            <a:r>
              <a:rPr lang="zh-CN" altLang="en-US" sz="4000"/>
              <a:t> </a:t>
            </a:r>
            <a:r>
              <a:rPr lang="zh-CN" altLang="en-US" sz="4000">
                <a:latin typeface="+mn-ea"/>
                <a:ea typeface="+mn-ea"/>
                <a:cs typeface="+mn-ea"/>
              </a:rPr>
              <a:t> </a:t>
            </a:r>
            <a:r>
              <a:rPr lang="zh-CN" altLang="en-US" sz="2000"/>
              <a:t>1.可查看、修改教师基本信息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10" y="1814830"/>
            <a:ext cx="10354945" cy="449135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000">
                <a:latin typeface="+mn-ea"/>
                <a:ea typeface="+mn-ea"/>
              </a:rPr>
              <a:t>2.</a:t>
            </a:r>
            <a:r>
              <a:rPr lang="zh-CN" altLang="en-US" sz="2000">
                <a:latin typeface="+mn-ea"/>
                <a:ea typeface="+mn-ea"/>
              </a:rPr>
              <a:t>修改密码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90" y="1560195"/>
            <a:ext cx="10812780" cy="4337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5370" y="668741"/>
            <a:ext cx="10515600" cy="1819666"/>
          </a:xfrm>
        </p:spPr>
        <p:txBody>
          <a:bodyPr>
            <a:normAutofit fontScale="90000"/>
          </a:bodyPr>
          <a:lstStyle/>
          <a:p>
            <a:pPr lvl="0"/>
            <a:r>
              <a:rPr lang="zh-CN" altLang="en-US" b="1" dirty="0"/>
              <a:t>一、</a:t>
            </a:r>
            <a:r>
              <a:rPr lang="zh-CN" altLang="zh-CN" b="1" dirty="0"/>
              <a:t>账号密码登录</a:t>
            </a:r>
            <a:br>
              <a:rPr lang="zh-CN" altLang="zh-CN" dirty="0"/>
            </a:br>
            <a:r>
              <a:rPr lang="zh-CN" altLang="zh-CN" dirty="0"/>
              <a:t>     </a:t>
            </a:r>
            <a:r>
              <a:rPr lang="zh-CN" altLang="zh-CN" sz="2400" dirty="0"/>
              <a:t>网址：http://account.quxuanshu.com</a:t>
            </a:r>
            <a:br>
              <a:rPr lang="zh-CN" altLang="zh-CN" sz="2400" dirty="0"/>
            </a:br>
            <a:r>
              <a:rPr lang="zh-CN" altLang="zh-CN" sz="2400" dirty="0"/>
              <a:t>         </a:t>
            </a:r>
            <a:r>
              <a:rPr lang="zh-CN" altLang="en-US" sz="2400" dirty="0"/>
              <a:t>账号：</a:t>
            </a:r>
            <a:r>
              <a:rPr lang="en-US" altLang="zh-CN" sz="2400" dirty="0" err="1"/>
              <a:t>cqwu</a:t>
            </a:r>
            <a:r>
              <a:rPr lang="en-US" altLang="zh-CN" sz="2400" dirty="0"/>
              <a:t>+</a:t>
            </a:r>
            <a:r>
              <a:rPr lang="zh-CN" altLang="en-US" sz="2400" dirty="0"/>
              <a:t>工号            </a:t>
            </a:r>
            <a:br>
              <a:rPr lang="zh-CN" altLang="en-US" sz="2400" dirty="0"/>
            </a:br>
            <a:r>
              <a:rPr lang="zh-CN" altLang="en-US" sz="2400" dirty="0"/>
              <a:t>         密码：</a:t>
            </a:r>
            <a:r>
              <a:rPr lang="en-US" altLang="zh-CN" sz="2400" dirty="0" err="1"/>
              <a:t>cqwu</a:t>
            </a:r>
            <a:r>
              <a:rPr lang="zh-CN" altLang="en-US" sz="2400" dirty="0"/>
              <a:t>+</a:t>
            </a:r>
            <a:r>
              <a:rPr lang="en-US" altLang="zh-CN" sz="2400" dirty="0"/>
              <a:t>123456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771" y="2397640"/>
            <a:ext cx="8827699" cy="43929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/>
              <a:t>二、指定教材</a:t>
            </a:r>
            <a:br>
              <a:rPr lang="zh-CN" altLang="en-US" sz="4000"/>
            </a:br>
            <a:r>
              <a:rPr lang="zh-CN" altLang="en-US" sz="4000"/>
              <a:t> </a:t>
            </a:r>
            <a:r>
              <a:rPr lang="en-US" altLang="zh-CN" sz="2000">
                <a:latin typeface="+mn-ea"/>
                <a:ea typeface="+mn-ea"/>
              </a:rPr>
              <a:t>1.</a:t>
            </a:r>
            <a:r>
              <a:rPr lang="zh-CN" altLang="en-US" sz="2220">
                <a:latin typeface="+mn-ea"/>
                <a:ea typeface="+mn-ea"/>
              </a:rPr>
              <a:t>指定教材：教材负责人才能指定教材，可查看该教材负责人的课程数据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755" y="2002155"/>
            <a:ext cx="10725785" cy="438023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000">
                <a:latin typeface="+mn-ea"/>
                <a:ea typeface="+mn-ea"/>
                <a:cs typeface="+mn-ea"/>
              </a:rPr>
              <a:t>2.</a:t>
            </a:r>
            <a:r>
              <a:rPr lang="zh-CN" altLang="en-US" sz="2000">
                <a:latin typeface="+mn-ea"/>
                <a:ea typeface="+mn-ea"/>
                <a:cs typeface="+mn-ea"/>
              </a:rPr>
              <a:t>指定教材：</a:t>
            </a:r>
            <a:br>
              <a:rPr lang="zh-CN" altLang="en-US" sz="2000">
                <a:latin typeface="+mn-ea"/>
                <a:ea typeface="+mn-ea"/>
                <a:cs typeface="+mn-ea"/>
              </a:rPr>
            </a:br>
            <a:r>
              <a:rPr lang="zh-CN" altLang="en-US" sz="2000">
                <a:latin typeface="+mn-ea"/>
                <a:ea typeface="+mn-ea"/>
                <a:cs typeface="+mn-ea"/>
              </a:rPr>
              <a:t>  在当前学期指定时间内针对课程指定教材；</a:t>
            </a:r>
            <a:br>
              <a:rPr lang="zh-CN" altLang="en-US" sz="2000">
                <a:latin typeface="+mn-ea"/>
                <a:ea typeface="+mn-ea"/>
                <a:cs typeface="+mn-ea"/>
              </a:rPr>
            </a:br>
            <a:r>
              <a:rPr lang="zh-CN" altLang="en-US" sz="2000">
                <a:latin typeface="+mn-ea"/>
                <a:ea typeface="+mn-ea"/>
                <a:cs typeface="+mn-ea"/>
              </a:rPr>
              <a:t>  针对某个课程指定教材时，可选择指定教材或者不需要教材，指定时只能二选一；</a:t>
            </a:r>
            <a:br>
              <a:rPr lang="zh-CN" altLang="en-US" sz="2000">
                <a:latin typeface="+mn-ea"/>
                <a:ea typeface="+mn-ea"/>
                <a:cs typeface="+mn-ea"/>
              </a:rPr>
            </a:br>
            <a:r>
              <a:rPr lang="zh-CN" altLang="en-US" sz="2000">
                <a:latin typeface="+mn-ea"/>
                <a:ea typeface="+mn-ea"/>
                <a:cs typeface="+mn-ea"/>
              </a:rPr>
              <a:t>  </a:t>
            </a:r>
            <a:r>
              <a:rPr lang="zh-CN" altLang="en-US" sz="2000">
                <a:latin typeface="+mn-ea"/>
                <a:ea typeface="+mn-ea"/>
                <a:cs typeface="+mn-ea"/>
                <a:sym typeface="+mn-ea"/>
              </a:rPr>
              <a:t>针对多个课程指定教材时，选择批量指定教材或者批量不需要教材，指定时只能二选一；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85" y="1804035"/>
            <a:ext cx="10619105" cy="45491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000">
                <a:latin typeface="+mn-ea"/>
                <a:ea typeface="+mn-ea"/>
              </a:rPr>
              <a:t>3.</a:t>
            </a:r>
            <a:r>
              <a:rPr lang="zh-CN" altLang="en-US" sz="2000">
                <a:latin typeface="+mn-ea"/>
                <a:ea typeface="+mn-ea"/>
              </a:rPr>
              <a:t>撤回指定：未审核状态下，可撤回指定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715" y="1442085"/>
            <a:ext cx="9734550" cy="49441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000">
                <a:latin typeface="+mn-ea"/>
                <a:ea typeface="+mn-ea"/>
                <a:cs typeface="+mn-ea"/>
              </a:rPr>
              <a:t>4</a:t>
            </a:r>
            <a:r>
              <a:rPr lang="zh-CN" altLang="en-US" sz="2000">
                <a:latin typeface="+mn-ea"/>
                <a:ea typeface="+mn-ea"/>
                <a:cs typeface="+mn-ea"/>
              </a:rPr>
              <a:t>、重新指定教材：</a:t>
            </a:r>
            <a:r>
              <a:rPr lang="zh-CN" altLang="en-US" sz="2000"/>
              <a:t>审核状态为驳回，教材负责人针对课程可以重新指定教材或重新指定不需要教材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065" y="1691005"/>
            <a:ext cx="9262110" cy="44494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6915" y="365125"/>
            <a:ext cx="10636885" cy="789305"/>
          </a:xfrm>
        </p:spPr>
        <p:txBody>
          <a:bodyPr/>
          <a:lstStyle/>
          <a:p>
            <a:r>
              <a:rPr lang="en-US" altLang="zh-CN" sz="2000">
                <a:latin typeface="+mn-ea"/>
                <a:ea typeface="+mn-ea"/>
                <a:cs typeface="+mn-ea"/>
              </a:rPr>
              <a:t>5.</a:t>
            </a:r>
            <a:r>
              <a:rPr lang="zh-CN" altLang="en-US" sz="2000">
                <a:latin typeface="+mn-ea"/>
                <a:ea typeface="+mn-ea"/>
                <a:cs typeface="+mn-ea"/>
              </a:rPr>
              <a:t>搜索指定教材：选择教材时，可选择使用</a:t>
            </a:r>
            <a:r>
              <a:rPr lang="en-US" altLang="zh-CN" sz="2000">
                <a:latin typeface="+mn-ea"/>
                <a:ea typeface="+mn-ea"/>
                <a:cs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</a:rPr>
              <a:t>学校教材</a:t>
            </a:r>
            <a:r>
              <a:rPr lang="en-US" altLang="zh-CN" sz="2000">
                <a:latin typeface="+mn-ea"/>
                <a:ea typeface="+mn-ea"/>
                <a:cs typeface="+mn-ea"/>
              </a:rPr>
              <a:t>”</a:t>
            </a:r>
            <a:r>
              <a:rPr lang="zh-CN" altLang="en-US" sz="2000">
                <a:latin typeface="+mn-ea"/>
                <a:ea typeface="+mn-ea"/>
                <a:cs typeface="+mn-ea"/>
              </a:rPr>
              <a:t>库或者</a:t>
            </a:r>
            <a:r>
              <a:rPr lang="en-US" altLang="zh-CN" sz="2000">
                <a:latin typeface="+mn-ea"/>
                <a:ea typeface="+mn-ea"/>
                <a:cs typeface="+mn-ea"/>
              </a:rPr>
              <a:t>“</a:t>
            </a:r>
            <a:r>
              <a:rPr lang="zh-CN" altLang="en-US" sz="2000">
                <a:latin typeface="+mn-ea"/>
                <a:ea typeface="+mn-ea"/>
                <a:cs typeface="+mn-ea"/>
              </a:rPr>
              <a:t>趣选书教材</a:t>
            </a:r>
            <a:r>
              <a:rPr lang="en-US" altLang="zh-CN" sz="2000">
                <a:latin typeface="+mn-ea"/>
                <a:ea typeface="+mn-ea"/>
                <a:cs typeface="+mn-ea"/>
              </a:rPr>
              <a:t>”</a:t>
            </a:r>
            <a:r>
              <a:rPr lang="zh-CN" altLang="en-US" sz="2000">
                <a:latin typeface="+mn-ea"/>
                <a:ea typeface="+mn-ea"/>
                <a:cs typeface="+mn-ea"/>
              </a:rPr>
              <a:t>库，进行搜索教材并指定教材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710" y="1154430"/>
            <a:ext cx="9212580" cy="51930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2990"/>
          </a:xfrm>
        </p:spPr>
        <p:txBody>
          <a:bodyPr>
            <a:normAutofit/>
          </a:bodyPr>
          <a:lstStyle/>
          <a:p>
            <a:r>
              <a:rPr lang="en-US" altLang="zh-CN" sz="2000">
                <a:latin typeface="+mn-ea"/>
                <a:ea typeface="+mn-ea"/>
                <a:cs typeface="+mn-ea"/>
              </a:rPr>
              <a:t>6.</a:t>
            </a:r>
            <a:r>
              <a:rPr lang="zh-CN" altLang="en-US" sz="2000">
                <a:latin typeface="+mn-ea"/>
                <a:ea typeface="+mn-ea"/>
                <a:cs typeface="+mn-ea"/>
              </a:rPr>
              <a:t>添加教材</a:t>
            </a:r>
            <a:r>
              <a:rPr lang="en-US" altLang="zh-CN" sz="2000">
                <a:latin typeface="+mn-ea"/>
                <a:ea typeface="+mn-ea"/>
                <a:cs typeface="+mn-ea"/>
              </a:rPr>
              <a:t>/</a:t>
            </a:r>
            <a:r>
              <a:rPr lang="zh-CN" altLang="en-US" sz="2000">
                <a:latin typeface="+mn-ea"/>
                <a:ea typeface="+mn-ea"/>
                <a:cs typeface="+mn-ea"/>
              </a:rPr>
              <a:t>讲义：</a:t>
            </a:r>
            <a:r>
              <a:rPr lang="zh-CN" altLang="en-US" sz="2000">
                <a:latin typeface="+mn-ea"/>
                <a:ea typeface="+mn-ea"/>
                <a:cs typeface="+mn-ea"/>
                <a:sym typeface="+mn-ea"/>
              </a:rPr>
              <a:t>教师在指定时可以手动新增教材或者讲义；</a:t>
            </a:r>
            <a:endParaRPr lang="en-US" altLang="zh-CN" sz="2000">
              <a:latin typeface="+mn-ea"/>
              <a:ea typeface="+mn-ea"/>
              <a:cs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78230"/>
            <a:ext cx="10422255" cy="56178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1715"/>
          </a:xfrm>
        </p:spPr>
        <p:txBody>
          <a:bodyPr/>
          <a:lstStyle/>
          <a:p>
            <a:r>
              <a:rPr lang="en-US" altLang="zh-CN" sz="2000"/>
              <a:t>7.</a:t>
            </a:r>
            <a:r>
              <a:rPr lang="zh-CN" altLang="en-US" sz="2000"/>
              <a:t>课程指定教材时，可针对某个班级或者多个班级进行指定教材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730" y="1298575"/>
            <a:ext cx="9634855" cy="51314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Microsoft Office PowerPoint</Application>
  <PresentationFormat>宽屏</PresentationFormat>
  <Paragraphs>15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宋体</vt:lpstr>
      <vt:lpstr>Arial</vt:lpstr>
      <vt:lpstr>Calibri</vt:lpstr>
      <vt:lpstr>Calibri Light</vt:lpstr>
      <vt:lpstr>Office 主题</vt:lpstr>
      <vt:lpstr>                高校教材征订教师平台 “趣选书” 操作手册    网址：http://account.quxuanshu.com/</vt:lpstr>
      <vt:lpstr>一、账号密码登录      网址：http://account.quxuanshu.com          账号：cqwu+工号                      密码：cqwu+123456</vt:lpstr>
      <vt:lpstr>二、指定教材  1.指定教材：教材负责人才能指定教材，可查看该教材负责人的课程数据</vt:lpstr>
      <vt:lpstr>2.指定教材：   在当前学期指定时间内针对课程指定教材；   针对某个课程指定教材时，可选择指定教材或者不需要教材，指定时只能二选一；   针对多个课程指定教材时，选择批量指定教材或者批量不需要教材，指定时只能二选一；</vt:lpstr>
      <vt:lpstr>3.撤回指定：未审核状态下，可撤回指定</vt:lpstr>
      <vt:lpstr>4、重新指定教材：审核状态为驳回，教材负责人针对课程可以重新指定教材或重新指定不需要教材</vt:lpstr>
      <vt:lpstr>5.搜索指定教材：选择教材时，可选择使用“学校教材”库或者“趣选书教材”库，进行搜索教材并指定教材</vt:lpstr>
      <vt:lpstr>6.添加教材/讲义：教师在指定时可以手动新增教材或者讲义；</vt:lpstr>
      <vt:lpstr>7.课程指定教材时，可针对某个班级或者多个班级进行指定教材</vt:lpstr>
      <vt:lpstr>8.指定教材--教材用途：   8.1 指定教材后可以选择教材用途，该教材是用于“学生/教师用书”，“学生用书”，“教师用书”，只能三选一；   8.2 教材用途选择“学生/教师用书”或“教师用书”,可修改教师订数；</vt:lpstr>
      <vt:lpstr>二、开课计划   开课计划：可根据学期，所在院系，课程名称字段查询    </vt:lpstr>
      <vt:lpstr>三、教师用书   课程指定的教材审核通过的状态，管理员生成教师订单后，教师用书才会显示相关数据；</vt:lpstr>
      <vt:lpstr>四、教材库   可选择“学校教材”库或者“趣选书教材”库（二选一），进行查看教材数据，或者根据搜索条件查询教材；</vt:lpstr>
      <vt:lpstr>五、个人信息   1.可查看、修改教师基本信息</vt:lpstr>
      <vt:lpstr>2.修改密码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Jane</dc:creator>
  <cp:lastModifiedBy>金磊 陈</cp:lastModifiedBy>
  <cp:revision>80</cp:revision>
  <cp:lastPrinted>2017-01-18T01:50:00Z</cp:lastPrinted>
  <dcterms:created xsi:type="dcterms:W3CDTF">2017-01-07T09:31:00Z</dcterms:created>
  <dcterms:modified xsi:type="dcterms:W3CDTF">2024-12-23T00:22:54Z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2052-12.1.0.19302</vt:lpwstr>
  </property>
  <property fmtid="{D5CDD505-2E9C-101B-9397-08002B2CF9AE}" pid="3" name="ICV">
    <vt:lpwstr>B80BCE54F7D843DABF6DCD4727165C00_13</vt:lpwstr>
  </property>
</Properties>
</file>